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Lst>
  <p:notesMasterIdLst>
    <p:notesMasterId r:id="rId12"/>
  </p:notesMasterIdLst>
  <p:sldIdLst>
    <p:sldId id="256" r:id="rId2"/>
    <p:sldId id="257" r:id="rId3"/>
    <p:sldId id="258" r:id="rId4"/>
    <p:sldId id="259" r:id="rId5"/>
    <p:sldId id="260" r:id="rId6"/>
    <p:sldId id="261" r:id="rId7"/>
    <p:sldId id="262" r:id="rId8"/>
    <p:sldId id="263"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36"/>
    <p:restoredTop sz="95420"/>
  </p:normalViewPr>
  <p:slideViewPr>
    <p:cSldViewPr snapToGrid="0" snapToObjects="1">
      <p:cViewPr>
        <p:scale>
          <a:sx n="110" d="100"/>
          <a:sy n="110" d="100"/>
        </p:scale>
        <p:origin x="904" y="1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4F34A1-57C3-7047-B2E8-30DBF638775B}" type="doc">
      <dgm:prSet loTypeId="urn:microsoft.com/office/officeart/2005/8/layout/process1" loCatId="" qsTypeId="urn:microsoft.com/office/officeart/2005/8/quickstyle/simple4" qsCatId="simple" csTypeId="urn:microsoft.com/office/officeart/2005/8/colors/colorful1" csCatId="colorful" phldr="1"/>
      <dgm:spPr/>
    </dgm:pt>
    <dgm:pt modelId="{818355C8-676A-AC4E-85F4-652B30B0A899}">
      <dgm:prSet/>
      <dgm:spPr/>
      <dgm:t>
        <a:bodyPr/>
        <a:lstStyle/>
        <a:p>
          <a:r>
            <a:rPr lang="en-US" dirty="0" smtClean="0"/>
            <a:t>Data Exploration</a:t>
          </a:r>
          <a:endParaRPr lang="en-US" dirty="0"/>
        </a:p>
      </dgm:t>
    </dgm:pt>
    <dgm:pt modelId="{3132DD9E-9628-3F4E-B4F6-64281EE0ABB4}" type="parTrans" cxnId="{E3F500E7-E75D-D047-8311-F56E651B6A9D}">
      <dgm:prSet/>
      <dgm:spPr/>
      <dgm:t>
        <a:bodyPr/>
        <a:lstStyle/>
        <a:p>
          <a:endParaRPr lang="en-US"/>
        </a:p>
      </dgm:t>
    </dgm:pt>
    <dgm:pt modelId="{58C153C4-232A-EE4D-9B05-CC5562BF1A40}" type="sibTrans" cxnId="{E3F500E7-E75D-D047-8311-F56E651B6A9D}">
      <dgm:prSet/>
      <dgm:spPr/>
      <dgm:t>
        <a:bodyPr/>
        <a:lstStyle/>
        <a:p>
          <a:endParaRPr lang="en-US"/>
        </a:p>
      </dgm:t>
    </dgm:pt>
    <dgm:pt modelId="{048CA463-A8DF-1542-9EE3-887146F60981}">
      <dgm:prSet/>
      <dgm:spPr/>
      <dgm:t>
        <a:bodyPr/>
        <a:lstStyle/>
        <a:p>
          <a:r>
            <a:rPr lang="en-US" dirty="0" smtClean="0"/>
            <a:t>Hypothesis Development</a:t>
          </a:r>
          <a:endParaRPr lang="en-US" dirty="0"/>
        </a:p>
      </dgm:t>
    </dgm:pt>
    <dgm:pt modelId="{6BFC2473-B7B7-F745-BCA6-14A4DC909C15}" type="parTrans" cxnId="{54C7DBA4-A9DF-F645-B479-BD5BF73B1219}">
      <dgm:prSet/>
      <dgm:spPr/>
      <dgm:t>
        <a:bodyPr/>
        <a:lstStyle/>
        <a:p>
          <a:endParaRPr lang="en-US"/>
        </a:p>
      </dgm:t>
    </dgm:pt>
    <dgm:pt modelId="{BE5397BD-5DA4-2E49-8317-B94CEFFD110E}" type="sibTrans" cxnId="{54C7DBA4-A9DF-F645-B479-BD5BF73B1219}">
      <dgm:prSet/>
      <dgm:spPr/>
      <dgm:t>
        <a:bodyPr/>
        <a:lstStyle/>
        <a:p>
          <a:endParaRPr lang="en-US"/>
        </a:p>
      </dgm:t>
    </dgm:pt>
    <dgm:pt modelId="{B68D0759-1FEF-CA42-8BC1-B5AA225311DC}">
      <dgm:prSet/>
      <dgm:spPr/>
      <dgm:t>
        <a:bodyPr/>
        <a:lstStyle/>
        <a:p>
          <a:r>
            <a:rPr lang="en-US" dirty="0" smtClean="0"/>
            <a:t>Hypothesis Test</a:t>
          </a:r>
          <a:endParaRPr lang="en-US" dirty="0"/>
        </a:p>
      </dgm:t>
    </dgm:pt>
    <dgm:pt modelId="{09713607-DA55-0244-BB10-A1B509E894BD}" type="parTrans" cxnId="{4B874811-D059-EB4D-9BA6-4A4E2AC443DE}">
      <dgm:prSet/>
      <dgm:spPr/>
      <dgm:t>
        <a:bodyPr/>
        <a:lstStyle/>
        <a:p>
          <a:endParaRPr lang="en-US"/>
        </a:p>
      </dgm:t>
    </dgm:pt>
    <dgm:pt modelId="{B8EB3812-9F32-EC44-98BE-CCEB0C2962D2}" type="sibTrans" cxnId="{4B874811-D059-EB4D-9BA6-4A4E2AC443DE}">
      <dgm:prSet/>
      <dgm:spPr/>
      <dgm:t>
        <a:bodyPr/>
        <a:lstStyle/>
        <a:p>
          <a:endParaRPr lang="en-US"/>
        </a:p>
      </dgm:t>
    </dgm:pt>
    <dgm:pt modelId="{5559A0FC-3DEA-484E-B387-4CC7F57B9864}">
      <dgm:prSet/>
      <dgm:spPr/>
      <dgm:t>
        <a:bodyPr/>
        <a:lstStyle/>
        <a:p>
          <a:r>
            <a:rPr lang="en-US" dirty="0" smtClean="0"/>
            <a:t>Interpret Results</a:t>
          </a:r>
          <a:endParaRPr lang="en-US" dirty="0"/>
        </a:p>
      </dgm:t>
    </dgm:pt>
    <dgm:pt modelId="{C398CDDB-E160-D94F-A488-7B0C1936388E}" type="parTrans" cxnId="{9E9C8DF9-70AF-B440-B250-F9B6AF307468}">
      <dgm:prSet/>
      <dgm:spPr/>
      <dgm:t>
        <a:bodyPr/>
        <a:lstStyle/>
        <a:p>
          <a:endParaRPr lang="en-US"/>
        </a:p>
      </dgm:t>
    </dgm:pt>
    <dgm:pt modelId="{C1CB83D3-7231-D843-A639-169B57BA548D}" type="sibTrans" cxnId="{9E9C8DF9-70AF-B440-B250-F9B6AF307468}">
      <dgm:prSet/>
      <dgm:spPr/>
      <dgm:t>
        <a:bodyPr/>
        <a:lstStyle/>
        <a:p>
          <a:endParaRPr lang="en-US"/>
        </a:p>
      </dgm:t>
    </dgm:pt>
    <dgm:pt modelId="{47D9E520-C41D-5949-855A-F617E7A847DA}" type="pres">
      <dgm:prSet presAssocID="{1A4F34A1-57C3-7047-B2E8-30DBF638775B}" presName="Name0" presStyleCnt="0">
        <dgm:presLayoutVars>
          <dgm:dir/>
          <dgm:resizeHandles val="exact"/>
        </dgm:presLayoutVars>
      </dgm:prSet>
      <dgm:spPr/>
    </dgm:pt>
    <dgm:pt modelId="{AC735DFD-05BB-FF44-9EF7-D2CE2A055C5F}" type="pres">
      <dgm:prSet presAssocID="{818355C8-676A-AC4E-85F4-652B30B0A899}" presName="node" presStyleLbl="node1" presStyleIdx="0" presStyleCnt="4">
        <dgm:presLayoutVars>
          <dgm:bulletEnabled val="1"/>
        </dgm:presLayoutVars>
      </dgm:prSet>
      <dgm:spPr/>
      <dgm:t>
        <a:bodyPr/>
        <a:lstStyle/>
        <a:p>
          <a:endParaRPr lang="en-US"/>
        </a:p>
      </dgm:t>
    </dgm:pt>
    <dgm:pt modelId="{554B32CB-3750-9C45-A478-BDFBF47CB458}" type="pres">
      <dgm:prSet presAssocID="{58C153C4-232A-EE4D-9B05-CC5562BF1A40}" presName="sibTrans" presStyleLbl="sibTrans2D1" presStyleIdx="0" presStyleCnt="3"/>
      <dgm:spPr/>
      <dgm:t>
        <a:bodyPr/>
        <a:lstStyle/>
        <a:p>
          <a:endParaRPr lang="en-US"/>
        </a:p>
      </dgm:t>
    </dgm:pt>
    <dgm:pt modelId="{ADBA7967-A909-024A-A4B5-E153DCB6FB4A}" type="pres">
      <dgm:prSet presAssocID="{58C153C4-232A-EE4D-9B05-CC5562BF1A40}" presName="connectorText" presStyleLbl="sibTrans2D1" presStyleIdx="0" presStyleCnt="3"/>
      <dgm:spPr/>
      <dgm:t>
        <a:bodyPr/>
        <a:lstStyle/>
        <a:p>
          <a:endParaRPr lang="en-US"/>
        </a:p>
      </dgm:t>
    </dgm:pt>
    <dgm:pt modelId="{15587A3D-69A8-204C-A32A-5E495D6809DE}" type="pres">
      <dgm:prSet presAssocID="{048CA463-A8DF-1542-9EE3-887146F60981}" presName="node" presStyleLbl="node1" presStyleIdx="1" presStyleCnt="4">
        <dgm:presLayoutVars>
          <dgm:bulletEnabled val="1"/>
        </dgm:presLayoutVars>
      </dgm:prSet>
      <dgm:spPr/>
      <dgm:t>
        <a:bodyPr/>
        <a:lstStyle/>
        <a:p>
          <a:endParaRPr lang="en-US"/>
        </a:p>
      </dgm:t>
    </dgm:pt>
    <dgm:pt modelId="{2D4D1DE8-1F8F-D84F-8174-B04A3560184C}" type="pres">
      <dgm:prSet presAssocID="{BE5397BD-5DA4-2E49-8317-B94CEFFD110E}" presName="sibTrans" presStyleLbl="sibTrans2D1" presStyleIdx="1" presStyleCnt="3"/>
      <dgm:spPr/>
      <dgm:t>
        <a:bodyPr/>
        <a:lstStyle/>
        <a:p>
          <a:endParaRPr lang="en-US"/>
        </a:p>
      </dgm:t>
    </dgm:pt>
    <dgm:pt modelId="{DBBA6758-A0E9-7543-9187-63885A33245F}" type="pres">
      <dgm:prSet presAssocID="{BE5397BD-5DA4-2E49-8317-B94CEFFD110E}" presName="connectorText" presStyleLbl="sibTrans2D1" presStyleIdx="1" presStyleCnt="3"/>
      <dgm:spPr/>
      <dgm:t>
        <a:bodyPr/>
        <a:lstStyle/>
        <a:p>
          <a:endParaRPr lang="en-US"/>
        </a:p>
      </dgm:t>
    </dgm:pt>
    <dgm:pt modelId="{DD2E7D18-1DE6-B649-91AB-54CF7AD1EFD1}" type="pres">
      <dgm:prSet presAssocID="{B68D0759-1FEF-CA42-8BC1-B5AA225311DC}" presName="node" presStyleLbl="node1" presStyleIdx="2" presStyleCnt="4">
        <dgm:presLayoutVars>
          <dgm:bulletEnabled val="1"/>
        </dgm:presLayoutVars>
      </dgm:prSet>
      <dgm:spPr/>
      <dgm:t>
        <a:bodyPr/>
        <a:lstStyle/>
        <a:p>
          <a:endParaRPr lang="en-US"/>
        </a:p>
      </dgm:t>
    </dgm:pt>
    <dgm:pt modelId="{E161B399-3BE3-9A4A-B361-3D6FAD3CAF58}" type="pres">
      <dgm:prSet presAssocID="{B8EB3812-9F32-EC44-98BE-CCEB0C2962D2}" presName="sibTrans" presStyleLbl="sibTrans2D1" presStyleIdx="2" presStyleCnt="3"/>
      <dgm:spPr/>
      <dgm:t>
        <a:bodyPr/>
        <a:lstStyle/>
        <a:p>
          <a:endParaRPr lang="en-US"/>
        </a:p>
      </dgm:t>
    </dgm:pt>
    <dgm:pt modelId="{FD56C0D9-A4BB-0743-9BA2-3C8C059A3791}" type="pres">
      <dgm:prSet presAssocID="{B8EB3812-9F32-EC44-98BE-CCEB0C2962D2}" presName="connectorText" presStyleLbl="sibTrans2D1" presStyleIdx="2" presStyleCnt="3"/>
      <dgm:spPr/>
      <dgm:t>
        <a:bodyPr/>
        <a:lstStyle/>
        <a:p>
          <a:endParaRPr lang="en-US"/>
        </a:p>
      </dgm:t>
    </dgm:pt>
    <dgm:pt modelId="{6B9C4E1E-CFE8-B048-A46B-6D667CF8C482}" type="pres">
      <dgm:prSet presAssocID="{5559A0FC-3DEA-484E-B387-4CC7F57B9864}" presName="node" presStyleLbl="node1" presStyleIdx="3" presStyleCnt="4">
        <dgm:presLayoutVars>
          <dgm:bulletEnabled val="1"/>
        </dgm:presLayoutVars>
      </dgm:prSet>
      <dgm:spPr/>
      <dgm:t>
        <a:bodyPr/>
        <a:lstStyle/>
        <a:p>
          <a:endParaRPr lang="en-US"/>
        </a:p>
      </dgm:t>
    </dgm:pt>
  </dgm:ptLst>
  <dgm:cxnLst>
    <dgm:cxn modelId="{8ACD9BFF-E9D5-E347-8446-9D8BD03CBFF5}" type="presOf" srcId="{1A4F34A1-57C3-7047-B2E8-30DBF638775B}" destId="{47D9E520-C41D-5949-855A-F617E7A847DA}" srcOrd="0" destOrd="0" presId="urn:microsoft.com/office/officeart/2005/8/layout/process1"/>
    <dgm:cxn modelId="{32FCFB22-A7C5-CF4C-AC53-7AA165709177}" type="presOf" srcId="{5559A0FC-3DEA-484E-B387-4CC7F57B9864}" destId="{6B9C4E1E-CFE8-B048-A46B-6D667CF8C482}" srcOrd="0" destOrd="0" presId="urn:microsoft.com/office/officeart/2005/8/layout/process1"/>
    <dgm:cxn modelId="{46F28656-4A36-E740-8157-8BAA1DF9F24B}" type="presOf" srcId="{B68D0759-1FEF-CA42-8BC1-B5AA225311DC}" destId="{DD2E7D18-1DE6-B649-91AB-54CF7AD1EFD1}" srcOrd="0" destOrd="0" presId="urn:microsoft.com/office/officeart/2005/8/layout/process1"/>
    <dgm:cxn modelId="{97DD4D67-AE70-1242-AB9C-2265309C14B2}" type="presOf" srcId="{048CA463-A8DF-1542-9EE3-887146F60981}" destId="{15587A3D-69A8-204C-A32A-5E495D6809DE}" srcOrd="0" destOrd="0" presId="urn:microsoft.com/office/officeart/2005/8/layout/process1"/>
    <dgm:cxn modelId="{9CD06A7F-EEAB-7946-94C2-143A72459BE9}" type="presOf" srcId="{B8EB3812-9F32-EC44-98BE-CCEB0C2962D2}" destId="{FD56C0D9-A4BB-0743-9BA2-3C8C059A3791}" srcOrd="1" destOrd="0" presId="urn:microsoft.com/office/officeart/2005/8/layout/process1"/>
    <dgm:cxn modelId="{9E9C8DF9-70AF-B440-B250-F9B6AF307468}" srcId="{1A4F34A1-57C3-7047-B2E8-30DBF638775B}" destId="{5559A0FC-3DEA-484E-B387-4CC7F57B9864}" srcOrd="3" destOrd="0" parTransId="{C398CDDB-E160-D94F-A488-7B0C1936388E}" sibTransId="{C1CB83D3-7231-D843-A639-169B57BA548D}"/>
    <dgm:cxn modelId="{54C7DBA4-A9DF-F645-B479-BD5BF73B1219}" srcId="{1A4F34A1-57C3-7047-B2E8-30DBF638775B}" destId="{048CA463-A8DF-1542-9EE3-887146F60981}" srcOrd="1" destOrd="0" parTransId="{6BFC2473-B7B7-F745-BCA6-14A4DC909C15}" sibTransId="{BE5397BD-5DA4-2E49-8317-B94CEFFD110E}"/>
    <dgm:cxn modelId="{C5A44E1C-4D0F-DD4D-BDDA-C56DC7A9D46F}" type="presOf" srcId="{818355C8-676A-AC4E-85F4-652B30B0A899}" destId="{AC735DFD-05BB-FF44-9EF7-D2CE2A055C5F}" srcOrd="0" destOrd="0" presId="urn:microsoft.com/office/officeart/2005/8/layout/process1"/>
    <dgm:cxn modelId="{4B874811-D059-EB4D-9BA6-4A4E2AC443DE}" srcId="{1A4F34A1-57C3-7047-B2E8-30DBF638775B}" destId="{B68D0759-1FEF-CA42-8BC1-B5AA225311DC}" srcOrd="2" destOrd="0" parTransId="{09713607-DA55-0244-BB10-A1B509E894BD}" sibTransId="{B8EB3812-9F32-EC44-98BE-CCEB0C2962D2}"/>
    <dgm:cxn modelId="{0539E325-2F51-0B4E-A137-E7F195E575E1}" type="presOf" srcId="{58C153C4-232A-EE4D-9B05-CC5562BF1A40}" destId="{ADBA7967-A909-024A-A4B5-E153DCB6FB4A}" srcOrd="1" destOrd="0" presId="urn:microsoft.com/office/officeart/2005/8/layout/process1"/>
    <dgm:cxn modelId="{8009ADFD-47C5-3C4A-8ACD-47A0766613BB}" type="presOf" srcId="{BE5397BD-5DA4-2E49-8317-B94CEFFD110E}" destId="{DBBA6758-A0E9-7543-9187-63885A33245F}" srcOrd="1" destOrd="0" presId="urn:microsoft.com/office/officeart/2005/8/layout/process1"/>
    <dgm:cxn modelId="{00A1DD60-37F2-7B46-93BD-D123E4B6E2BC}" type="presOf" srcId="{BE5397BD-5DA4-2E49-8317-B94CEFFD110E}" destId="{2D4D1DE8-1F8F-D84F-8174-B04A3560184C}" srcOrd="0" destOrd="0" presId="urn:microsoft.com/office/officeart/2005/8/layout/process1"/>
    <dgm:cxn modelId="{E3F500E7-E75D-D047-8311-F56E651B6A9D}" srcId="{1A4F34A1-57C3-7047-B2E8-30DBF638775B}" destId="{818355C8-676A-AC4E-85F4-652B30B0A899}" srcOrd="0" destOrd="0" parTransId="{3132DD9E-9628-3F4E-B4F6-64281EE0ABB4}" sibTransId="{58C153C4-232A-EE4D-9B05-CC5562BF1A40}"/>
    <dgm:cxn modelId="{E35EAFC4-9556-494B-AC0C-739C9648D2F8}" type="presOf" srcId="{B8EB3812-9F32-EC44-98BE-CCEB0C2962D2}" destId="{E161B399-3BE3-9A4A-B361-3D6FAD3CAF58}" srcOrd="0" destOrd="0" presId="urn:microsoft.com/office/officeart/2005/8/layout/process1"/>
    <dgm:cxn modelId="{0438A532-D486-6A49-9C54-5B116D75D59A}" type="presOf" srcId="{58C153C4-232A-EE4D-9B05-CC5562BF1A40}" destId="{554B32CB-3750-9C45-A478-BDFBF47CB458}" srcOrd="0" destOrd="0" presId="urn:microsoft.com/office/officeart/2005/8/layout/process1"/>
    <dgm:cxn modelId="{68FC1013-C5C3-E64D-BCF1-5FBDCBC5D0B6}" type="presParOf" srcId="{47D9E520-C41D-5949-855A-F617E7A847DA}" destId="{AC735DFD-05BB-FF44-9EF7-D2CE2A055C5F}" srcOrd="0" destOrd="0" presId="urn:microsoft.com/office/officeart/2005/8/layout/process1"/>
    <dgm:cxn modelId="{6CC06465-F918-FA45-8D1D-E99E593A832E}" type="presParOf" srcId="{47D9E520-C41D-5949-855A-F617E7A847DA}" destId="{554B32CB-3750-9C45-A478-BDFBF47CB458}" srcOrd="1" destOrd="0" presId="urn:microsoft.com/office/officeart/2005/8/layout/process1"/>
    <dgm:cxn modelId="{3A1AD09E-6605-0943-8A9C-E6AC2D537371}" type="presParOf" srcId="{554B32CB-3750-9C45-A478-BDFBF47CB458}" destId="{ADBA7967-A909-024A-A4B5-E153DCB6FB4A}" srcOrd="0" destOrd="0" presId="urn:microsoft.com/office/officeart/2005/8/layout/process1"/>
    <dgm:cxn modelId="{1DD151E3-A47A-934F-A609-2103F473EA4E}" type="presParOf" srcId="{47D9E520-C41D-5949-855A-F617E7A847DA}" destId="{15587A3D-69A8-204C-A32A-5E495D6809DE}" srcOrd="2" destOrd="0" presId="urn:microsoft.com/office/officeart/2005/8/layout/process1"/>
    <dgm:cxn modelId="{ADB3C92C-2373-A84C-9178-B473D7AAC069}" type="presParOf" srcId="{47D9E520-C41D-5949-855A-F617E7A847DA}" destId="{2D4D1DE8-1F8F-D84F-8174-B04A3560184C}" srcOrd="3" destOrd="0" presId="urn:microsoft.com/office/officeart/2005/8/layout/process1"/>
    <dgm:cxn modelId="{634CC36F-1C1D-4843-A3B2-844C44EFBAD0}" type="presParOf" srcId="{2D4D1DE8-1F8F-D84F-8174-B04A3560184C}" destId="{DBBA6758-A0E9-7543-9187-63885A33245F}" srcOrd="0" destOrd="0" presId="urn:microsoft.com/office/officeart/2005/8/layout/process1"/>
    <dgm:cxn modelId="{9D3AF09C-9696-1845-B7D9-01BD5926A94D}" type="presParOf" srcId="{47D9E520-C41D-5949-855A-F617E7A847DA}" destId="{DD2E7D18-1DE6-B649-91AB-54CF7AD1EFD1}" srcOrd="4" destOrd="0" presId="urn:microsoft.com/office/officeart/2005/8/layout/process1"/>
    <dgm:cxn modelId="{59576EB9-A562-9449-8D3E-A730B49E964C}" type="presParOf" srcId="{47D9E520-C41D-5949-855A-F617E7A847DA}" destId="{E161B399-3BE3-9A4A-B361-3D6FAD3CAF58}" srcOrd="5" destOrd="0" presId="urn:microsoft.com/office/officeart/2005/8/layout/process1"/>
    <dgm:cxn modelId="{68514853-1AD2-3640-9C83-DD76AAE56EFF}" type="presParOf" srcId="{E161B399-3BE3-9A4A-B361-3D6FAD3CAF58}" destId="{FD56C0D9-A4BB-0743-9BA2-3C8C059A3791}" srcOrd="0" destOrd="0" presId="urn:microsoft.com/office/officeart/2005/8/layout/process1"/>
    <dgm:cxn modelId="{AC35ED2E-342C-9442-9A98-3B3F11D3E312}" type="presParOf" srcId="{47D9E520-C41D-5949-855A-F617E7A847DA}" destId="{6B9C4E1E-CFE8-B048-A46B-6D667CF8C482}"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735DFD-05BB-FF44-9EF7-D2CE2A055C5F}">
      <dsp:nvSpPr>
        <dsp:cNvPr id="0" name=""/>
        <dsp:cNvSpPr/>
      </dsp:nvSpPr>
      <dsp:spPr>
        <a:xfrm>
          <a:off x="3214" y="1670534"/>
          <a:ext cx="1405532" cy="843319"/>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Data Exploration</a:t>
          </a:r>
          <a:endParaRPr lang="en-US" sz="1700" kern="1200" dirty="0"/>
        </a:p>
      </dsp:txBody>
      <dsp:txXfrm>
        <a:off x="27914" y="1695234"/>
        <a:ext cx="1356132" cy="793919"/>
      </dsp:txXfrm>
    </dsp:sp>
    <dsp:sp modelId="{554B32CB-3750-9C45-A478-BDFBF47CB458}">
      <dsp:nvSpPr>
        <dsp:cNvPr id="0" name=""/>
        <dsp:cNvSpPr/>
      </dsp:nvSpPr>
      <dsp:spPr>
        <a:xfrm>
          <a:off x="1549300" y="1917907"/>
          <a:ext cx="297972" cy="348572"/>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1549300" y="1987621"/>
        <a:ext cx="208580" cy="209144"/>
      </dsp:txXfrm>
    </dsp:sp>
    <dsp:sp modelId="{15587A3D-69A8-204C-A32A-5E495D6809DE}">
      <dsp:nvSpPr>
        <dsp:cNvPr id="0" name=""/>
        <dsp:cNvSpPr/>
      </dsp:nvSpPr>
      <dsp:spPr>
        <a:xfrm>
          <a:off x="1970960" y="1670534"/>
          <a:ext cx="1405532" cy="843319"/>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Hypothesis Development</a:t>
          </a:r>
          <a:endParaRPr lang="en-US" sz="1700" kern="1200" dirty="0"/>
        </a:p>
      </dsp:txBody>
      <dsp:txXfrm>
        <a:off x="1995660" y="1695234"/>
        <a:ext cx="1356132" cy="793919"/>
      </dsp:txXfrm>
    </dsp:sp>
    <dsp:sp modelId="{2D4D1DE8-1F8F-D84F-8174-B04A3560184C}">
      <dsp:nvSpPr>
        <dsp:cNvPr id="0" name=""/>
        <dsp:cNvSpPr/>
      </dsp:nvSpPr>
      <dsp:spPr>
        <a:xfrm>
          <a:off x="3517046" y="1917907"/>
          <a:ext cx="297972" cy="348572"/>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3517046" y="1987621"/>
        <a:ext cx="208580" cy="209144"/>
      </dsp:txXfrm>
    </dsp:sp>
    <dsp:sp modelId="{DD2E7D18-1DE6-B649-91AB-54CF7AD1EFD1}">
      <dsp:nvSpPr>
        <dsp:cNvPr id="0" name=""/>
        <dsp:cNvSpPr/>
      </dsp:nvSpPr>
      <dsp:spPr>
        <a:xfrm>
          <a:off x="3938706" y="1670534"/>
          <a:ext cx="1405532" cy="843319"/>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Hypothesis Test</a:t>
          </a:r>
          <a:endParaRPr lang="en-US" sz="1700" kern="1200" dirty="0"/>
        </a:p>
      </dsp:txBody>
      <dsp:txXfrm>
        <a:off x="3963406" y="1695234"/>
        <a:ext cx="1356132" cy="793919"/>
      </dsp:txXfrm>
    </dsp:sp>
    <dsp:sp modelId="{E161B399-3BE3-9A4A-B361-3D6FAD3CAF58}">
      <dsp:nvSpPr>
        <dsp:cNvPr id="0" name=""/>
        <dsp:cNvSpPr/>
      </dsp:nvSpPr>
      <dsp:spPr>
        <a:xfrm>
          <a:off x="5484792" y="1917907"/>
          <a:ext cx="297972" cy="348572"/>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5484792" y="1987621"/>
        <a:ext cx="208580" cy="209144"/>
      </dsp:txXfrm>
    </dsp:sp>
    <dsp:sp modelId="{6B9C4E1E-CFE8-B048-A46B-6D667CF8C482}">
      <dsp:nvSpPr>
        <dsp:cNvPr id="0" name=""/>
        <dsp:cNvSpPr/>
      </dsp:nvSpPr>
      <dsp:spPr>
        <a:xfrm>
          <a:off x="5906452" y="1670534"/>
          <a:ext cx="1405532" cy="843319"/>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smtClean="0"/>
            <a:t>Interpret Results</a:t>
          </a:r>
          <a:endParaRPr lang="en-US" sz="1700" kern="1200" dirty="0"/>
        </a:p>
      </dsp:txBody>
      <dsp:txXfrm>
        <a:off x="5931152" y="1695234"/>
        <a:ext cx="1356132" cy="79391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2CC674-FE14-3A4C-A250-B883B746F31F}" type="datetimeFigureOut">
              <a:rPr lang="en-US" smtClean="0"/>
              <a:t>12/15/19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F34749-43D6-0445-A615-F3BA5906F4BA}" type="slidenum">
              <a:rPr lang="en-US" smtClean="0"/>
              <a:t>‹#›</a:t>
            </a:fld>
            <a:endParaRPr lang="en-US"/>
          </a:p>
        </p:txBody>
      </p:sp>
    </p:spTree>
    <p:extLst>
      <p:ext uri="{BB962C8B-B14F-4D97-AF65-F5344CB8AC3E}">
        <p14:creationId xmlns:p14="http://schemas.microsoft.com/office/powerpoint/2010/main" val="860132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 Id="rId3" Type="http://schemas.openxmlformats.org/officeDocument/2006/relationships/hyperlink" Target="https://github.com/bonniema/Mod3_Project"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discount does</a:t>
            </a:r>
            <a:r>
              <a:rPr lang="en-US" baseline="0" dirty="0" smtClean="0"/>
              <a:t> not need to be huge. There is no much difference between 25% off and 5% off. Try different discount strategy to get the optimal mix.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5</a:t>
            </a:fld>
            <a:endParaRPr lang="en-US"/>
          </a:p>
        </p:txBody>
      </p:sp>
    </p:spTree>
    <p:extLst>
      <p:ext uri="{BB962C8B-B14F-4D97-AF65-F5344CB8AC3E}">
        <p14:creationId xmlns:p14="http://schemas.microsoft.com/office/powerpoint/2010/main" val="19244068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Result of Question 1 shows that Discount does have impact on quantities of products per order. That is definitely one of the top reasons why business is doing discount. However, we also want to understand whether discount makes consumer to spend more per category, it seems only Dairy category generates higher revenue when Discount is present.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6</a:t>
            </a:fld>
            <a:endParaRPr lang="en-US"/>
          </a:p>
        </p:txBody>
      </p:sp>
    </p:spTree>
    <p:extLst>
      <p:ext uri="{BB962C8B-B14F-4D97-AF65-F5344CB8AC3E}">
        <p14:creationId xmlns:p14="http://schemas.microsoft.com/office/powerpoint/2010/main" val="763789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Conclusion: The average order revenue of 5 regions are not all the same. 5 regions can be classified to three groups and within groups, there are more similarity. North America and Western &amp; Eastern Europe are in Group </a:t>
            </a:r>
            <a:r>
              <a:rPr lang="en-US" dirty="0" err="1" smtClean="0"/>
              <a:t>A;Northern</a:t>
            </a:r>
            <a:r>
              <a:rPr lang="en-US" dirty="0" smtClean="0"/>
              <a:t> &amp; Southern Europe, Central &amp; Southern America are in Group C,  British Isles &amp; Scandinavia is in Group B. Group A generate significantly more revenue than Group C, while Group B is in the middle of Group A and C. There is no significant difference within a group, however, there is significant difference across groups. Group A &gt; Group B &gt; Group C. Since Group A is the best performing region, </a:t>
            </a:r>
            <a:r>
              <a:rPr lang="en-US" dirty="0" err="1" smtClean="0"/>
              <a:t>Northwind</a:t>
            </a:r>
            <a:r>
              <a:rPr lang="en-US" dirty="0" smtClean="0"/>
              <a:t> should make sure Group A get enough resources and support from the operation.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8</a:t>
            </a:fld>
            <a:endParaRPr lang="en-US"/>
          </a:p>
        </p:txBody>
      </p:sp>
    </p:spTree>
    <p:extLst>
      <p:ext uri="{BB962C8B-B14F-4D97-AF65-F5344CB8AC3E}">
        <p14:creationId xmlns:p14="http://schemas.microsoft.com/office/powerpoint/2010/main" val="2130815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Seasonality depends on region and country. Except for South America and Central America (tropical), all other 7 regions are in Northern Hemisphere.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9</a:t>
            </a:fld>
            <a:endParaRPr lang="en-US"/>
          </a:p>
        </p:txBody>
      </p:sp>
    </p:spTree>
    <p:extLst>
      <p:ext uri="{BB962C8B-B14F-4D97-AF65-F5344CB8AC3E}">
        <p14:creationId xmlns:p14="http://schemas.microsoft.com/office/powerpoint/2010/main" val="1048394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hlinkClick r:id="rId3"/>
              </a:rPr>
              <a:t>https://github.com/bonniema/Mod3_Project</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10</a:t>
            </a:fld>
            <a:endParaRPr lang="en-US"/>
          </a:p>
        </p:txBody>
      </p:sp>
    </p:spTree>
    <p:extLst>
      <p:ext uri="{BB962C8B-B14F-4D97-AF65-F5344CB8AC3E}">
        <p14:creationId xmlns:p14="http://schemas.microsoft.com/office/powerpoint/2010/main" val="1449579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12/15/19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12/15/19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12/15/19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12/15/19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12/15/19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12/15/19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12/15/19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12/15/19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12/15/19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12/15/19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Hypothesis </a:t>
            </a:r>
            <a:r>
              <a:rPr lang="en-US" smtClean="0"/>
              <a:t>Tests and Northwind</a:t>
            </a:r>
            <a:r>
              <a:rPr lang="en-US" dirty="0" smtClean="0"/>
              <a:t> Business Performance</a:t>
            </a:r>
            <a:endParaRPr lang="en-US" dirty="0"/>
          </a:p>
        </p:txBody>
      </p:sp>
      <p:sp>
        <p:nvSpPr>
          <p:cNvPr id="3" name="Subtitle 2"/>
          <p:cNvSpPr>
            <a:spLocks noGrp="1"/>
          </p:cNvSpPr>
          <p:nvPr>
            <p:ph type="subTitle" idx="1"/>
          </p:nvPr>
        </p:nvSpPr>
        <p:spPr>
          <a:xfrm>
            <a:off x="1100015" y="4670245"/>
            <a:ext cx="7315200" cy="1148663"/>
          </a:xfrm>
        </p:spPr>
        <p:txBody>
          <a:bodyPr>
            <a:normAutofit fontScale="47500" lnSpcReduction="20000"/>
          </a:bodyPr>
          <a:lstStyle/>
          <a:p>
            <a:r>
              <a:rPr lang="en-US" sz="4400" dirty="0" smtClean="0"/>
              <a:t>Module 3 Project Presentation</a:t>
            </a:r>
          </a:p>
          <a:p>
            <a:r>
              <a:rPr lang="en-US" sz="4400" dirty="0"/>
              <a:t>Bonnie Ma </a:t>
            </a:r>
            <a:endParaRPr lang="en-US" sz="4400" dirty="0" smtClean="0"/>
          </a:p>
          <a:p>
            <a:r>
              <a:rPr lang="en-US" sz="4400" dirty="0" smtClean="0"/>
              <a:t>12/13/2019</a:t>
            </a:r>
          </a:p>
        </p:txBody>
      </p:sp>
    </p:spTree>
    <p:extLst>
      <p:ext uri="{BB962C8B-B14F-4D97-AF65-F5344CB8AC3E}">
        <p14:creationId xmlns:p14="http://schemas.microsoft.com/office/powerpoint/2010/main" val="852828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and Next </a:t>
            </a:r>
            <a:r>
              <a:rPr lang="en-US" dirty="0" smtClean="0"/>
              <a:t>Steps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solidFill>
                  <a:schemeClr val="accent1">
                    <a:lumMod val="75000"/>
                  </a:schemeClr>
                </a:solidFill>
              </a:rPr>
              <a:t>Summary:</a:t>
            </a:r>
          </a:p>
          <a:p>
            <a:pPr marL="457200" indent="-457200">
              <a:buAutoNum type="arabicPeriod"/>
            </a:pPr>
            <a:r>
              <a:rPr lang="en-US" dirty="0" smtClean="0"/>
              <a:t>The presence of Discount leads consumers to buy more quantity per order no matter what levels of discount</a:t>
            </a:r>
          </a:p>
          <a:p>
            <a:pPr marL="457200" indent="-457200">
              <a:buAutoNum type="arabicPeriod"/>
            </a:pPr>
            <a:r>
              <a:rPr lang="en-US" dirty="0" smtClean="0"/>
              <a:t>The presence of Discount drives higher revenue for Dairy category</a:t>
            </a:r>
          </a:p>
          <a:p>
            <a:pPr marL="457200" indent="-457200">
              <a:buAutoNum type="arabicPeriod"/>
            </a:pPr>
            <a:r>
              <a:rPr lang="en-US" dirty="0" smtClean="0"/>
              <a:t>When there is a Discount and the Discount level is above 5%, consumers tend to spend more on Beverage category</a:t>
            </a:r>
          </a:p>
          <a:p>
            <a:pPr marL="457200" indent="-457200">
              <a:buAutoNum type="arabicPeriod"/>
            </a:pPr>
            <a:r>
              <a:rPr lang="en-US" dirty="0" smtClean="0"/>
              <a:t>Not all regions have the same scale of revenue. They can be managed in tiers (small, medium and large)</a:t>
            </a:r>
          </a:p>
          <a:p>
            <a:pPr marL="457200" indent="-457200">
              <a:buAutoNum type="arabicPeriod"/>
            </a:pPr>
            <a:r>
              <a:rPr lang="en-US" dirty="0" smtClean="0"/>
              <a:t>Seasonality does not have a significant impact on average order revenue</a:t>
            </a:r>
            <a:endParaRPr lang="en-US" dirty="0"/>
          </a:p>
          <a:p>
            <a:r>
              <a:rPr lang="en-US" dirty="0" smtClean="0">
                <a:solidFill>
                  <a:schemeClr val="accent3">
                    <a:lumMod val="75000"/>
                  </a:schemeClr>
                </a:solidFill>
              </a:rPr>
              <a:t>Next Steps:</a:t>
            </a:r>
          </a:p>
          <a:p>
            <a:pPr marL="457200" indent="-457200">
              <a:buFont typeface="+mj-lt"/>
              <a:buAutoNum type="arabicPeriod"/>
            </a:pPr>
            <a:r>
              <a:rPr lang="en-US" dirty="0" smtClean="0"/>
              <a:t> </a:t>
            </a:r>
            <a:r>
              <a:rPr lang="en-US" dirty="0" smtClean="0"/>
              <a:t>Test different discount mix and find the optimal point between sales volume and profit</a:t>
            </a:r>
          </a:p>
          <a:p>
            <a:pPr marL="457200" indent="-457200">
              <a:buFont typeface="+mj-lt"/>
              <a:buAutoNum type="arabicPeriod"/>
            </a:pPr>
            <a:r>
              <a:rPr lang="en-US" dirty="0" smtClean="0"/>
              <a:t>Deep </a:t>
            </a:r>
            <a:r>
              <a:rPr lang="en-US" dirty="0" smtClean="0"/>
              <a:t>dive into the performance (profit, logistic, marketing, etc.) of the larger region groups and make sure resources are optimized </a:t>
            </a:r>
          </a:p>
          <a:p>
            <a:pPr marL="457200" indent="-457200">
              <a:buFont typeface="+mj-lt"/>
              <a:buAutoNum type="arabicPeriod"/>
            </a:pPr>
            <a:r>
              <a:rPr lang="en-US" dirty="0" smtClean="0"/>
              <a:t>Specify </a:t>
            </a:r>
            <a:r>
              <a:rPr lang="en-US" dirty="0" smtClean="0"/>
              <a:t>seasonality or sales season for each region and run similar tests</a:t>
            </a:r>
            <a:endParaRPr lang="en-US" dirty="0"/>
          </a:p>
        </p:txBody>
      </p:sp>
    </p:spTree>
    <p:extLst>
      <p:ext uri="{BB962C8B-B14F-4D97-AF65-F5344CB8AC3E}">
        <p14:creationId xmlns:p14="http://schemas.microsoft.com/office/powerpoint/2010/main" val="12153085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t>Objective</a:t>
            </a:r>
          </a:p>
          <a:p>
            <a:r>
              <a:rPr lang="en-US" dirty="0" smtClean="0"/>
              <a:t>Methodology Review</a:t>
            </a:r>
          </a:p>
          <a:p>
            <a:r>
              <a:rPr lang="en-US" dirty="0" smtClean="0"/>
              <a:t>Business Results</a:t>
            </a:r>
          </a:p>
          <a:p>
            <a:r>
              <a:rPr lang="en-US" dirty="0" smtClean="0"/>
              <a:t>Next Steps</a:t>
            </a:r>
            <a:endParaRPr lang="en-US" dirty="0"/>
          </a:p>
        </p:txBody>
      </p:sp>
    </p:spTree>
    <p:extLst>
      <p:ext uri="{BB962C8B-B14F-4D97-AF65-F5344CB8AC3E}">
        <p14:creationId xmlns:p14="http://schemas.microsoft.com/office/powerpoint/2010/main" val="1179125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txBox="1">
            <a:spLocks/>
          </p:cNvSpPr>
          <p:nvPr/>
        </p:nvSpPr>
        <p:spPr>
          <a:xfrm>
            <a:off x="3869268" y="864108"/>
            <a:ext cx="7315200" cy="5120640"/>
          </a:xfrm>
          <a:prstGeom prst="rect">
            <a:avLst/>
          </a:prstGeom>
        </p:spPr>
        <p:txBody>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lang="en-US" dirty="0" err="1" smtClean="0"/>
              <a:t>Northwind</a:t>
            </a:r>
            <a:r>
              <a:rPr lang="en-US" dirty="0" smtClean="0"/>
              <a:t> Traders is a specialty foods export/import company whose customers spread across North America, South America and Europe. The management wants to understand below questions to make strategic decisions about the future operation.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How does Discount impact quantity of product per order?</a:t>
            </a:r>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How does Discount impact Category revenue?</a:t>
            </a:r>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Which region should </a:t>
            </a:r>
            <a:r>
              <a:rPr lang="en-US" dirty="0" err="1" smtClean="0"/>
              <a:t>Northwind</a:t>
            </a:r>
            <a:r>
              <a:rPr lang="en-US" dirty="0" smtClean="0"/>
              <a:t> pay most attention to?</a:t>
            </a:r>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How does seasonality impact Category performance?</a:t>
            </a:r>
            <a:endParaRPr lang="en-US" dirty="0"/>
          </a:p>
        </p:txBody>
      </p:sp>
    </p:spTree>
    <p:extLst>
      <p:ext uri="{BB962C8B-B14F-4D97-AF65-F5344CB8AC3E}">
        <p14:creationId xmlns:p14="http://schemas.microsoft.com/office/powerpoint/2010/main" val="1007781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Methodology Review</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05234913"/>
              </p:ext>
            </p:extLst>
          </p:nvPr>
        </p:nvGraphicFramePr>
        <p:xfrm>
          <a:off x="3831160" y="1123837"/>
          <a:ext cx="7315200" cy="41843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730951" y="5574082"/>
            <a:ext cx="7315200" cy="523220"/>
          </a:xfrm>
          <a:prstGeom prst="rect">
            <a:avLst/>
          </a:prstGeom>
          <a:noFill/>
        </p:spPr>
        <p:txBody>
          <a:bodyPr wrap="square" rtlCol="0">
            <a:spAutoFit/>
          </a:bodyPr>
          <a:lstStyle/>
          <a:p>
            <a:r>
              <a:rPr lang="en-US" sz="1400" dirty="0" smtClean="0"/>
              <a:t>*Statistical </a:t>
            </a:r>
            <a:r>
              <a:rPr lang="en-US" sz="1400" dirty="0"/>
              <a:t>methods used: Central Limit </a:t>
            </a:r>
            <a:r>
              <a:rPr lang="en-US" sz="1400" dirty="0" err="1"/>
              <a:t>Thereom</a:t>
            </a:r>
            <a:r>
              <a:rPr lang="en-US" sz="1400" dirty="0"/>
              <a:t>, Independent T-Test, Welch's T-Test, Mann Whitney U Test, ANOVA, KS Test, </a:t>
            </a:r>
            <a:r>
              <a:rPr lang="en-US" sz="1400" dirty="0" err="1"/>
              <a:t>Levene's</a:t>
            </a:r>
            <a:r>
              <a:rPr lang="en-US" sz="1400" dirty="0"/>
              <a:t> Test</a:t>
            </a:r>
          </a:p>
        </p:txBody>
      </p:sp>
    </p:spTree>
    <p:extLst>
      <p:ext uri="{BB962C8B-B14F-4D97-AF65-F5344CB8AC3E}">
        <p14:creationId xmlns:p14="http://schemas.microsoft.com/office/powerpoint/2010/main" val="14367162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1. Discount </a:t>
            </a:r>
            <a:r>
              <a:rPr lang="en-US" sz="3200" dirty="0" smtClean="0"/>
              <a:t>can be used as sales volume driver</a:t>
            </a:r>
            <a:endParaRPr lang="en-US" sz="3200" dirty="0"/>
          </a:p>
        </p:txBody>
      </p:sp>
      <p:sp>
        <p:nvSpPr>
          <p:cNvPr id="4" name="TextBox 3"/>
          <p:cNvSpPr txBox="1"/>
          <p:nvPr/>
        </p:nvSpPr>
        <p:spPr>
          <a:xfrm>
            <a:off x="3820438" y="764088"/>
            <a:ext cx="7791189" cy="1323439"/>
          </a:xfrm>
          <a:prstGeom prst="rect">
            <a:avLst/>
          </a:prstGeom>
          <a:noFill/>
        </p:spPr>
        <p:txBody>
          <a:bodyPr wrap="square" rtlCol="0">
            <a:spAutoFit/>
          </a:bodyPr>
          <a:lstStyle/>
          <a:p>
            <a:pPr marL="342900" indent="-342900">
              <a:buFontTx/>
              <a:buChar char="-"/>
            </a:pPr>
            <a:r>
              <a:rPr lang="en-US" sz="2000" dirty="0" smtClean="0"/>
              <a:t>The presence of Discount has significant impact on product quantity. Consumers buy more units per order if there is a discount. </a:t>
            </a:r>
          </a:p>
          <a:p>
            <a:pPr marL="342900" indent="-342900">
              <a:buFontTx/>
              <a:buChar char="-"/>
            </a:pPr>
            <a:r>
              <a:rPr lang="en-US" sz="2000" dirty="0" smtClean="0"/>
              <a:t>However, there is no significant difference in quantity between different discount levels</a:t>
            </a:r>
          </a:p>
        </p:txBody>
      </p:sp>
      <p:pic>
        <p:nvPicPr>
          <p:cNvPr id="5" name="Picture 4"/>
          <p:cNvPicPr>
            <a:picLocks noChangeAspect="1"/>
          </p:cNvPicPr>
          <p:nvPr/>
        </p:nvPicPr>
        <p:blipFill>
          <a:blip r:embed="rId3"/>
          <a:stretch>
            <a:fillRect/>
          </a:stretch>
        </p:blipFill>
        <p:spPr>
          <a:xfrm>
            <a:off x="4689385" y="3017520"/>
            <a:ext cx="6053289" cy="3840480"/>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005056117"/>
              </p:ext>
            </p:extLst>
          </p:nvPr>
        </p:nvGraphicFramePr>
        <p:xfrm>
          <a:off x="4098834" y="2087527"/>
          <a:ext cx="7234392" cy="732582"/>
        </p:xfrm>
        <a:graphic>
          <a:graphicData uri="http://schemas.openxmlformats.org/drawingml/2006/table">
            <a:tbl>
              <a:tblPr firstRow="1" bandRow="1">
                <a:tableStyleId>{69012ECD-51FC-41F1-AA8D-1B2483CD663E}</a:tableStyleId>
              </a:tblPr>
              <a:tblGrid>
                <a:gridCol w="3617196"/>
                <a:gridCol w="3617196"/>
              </a:tblGrid>
              <a:tr h="344777">
                <a:tc>
                  <a:txBody>
                    <a:bodyPr/>
                    <a:lstStyle/>
                    <a:p>
                      <a:pPr algn="ctr"/>
                      <a:r>
                        <a:rPr lang="en-US" sz="1600" dirty="0" smtClean="0"/>
                        <a:t>Mean quantity</a:t>
                      </a:r>
                      <a:r>
                        <a:rPr lang="en-US" sz="1600" baseline="0" dirty="0" smtClean="0"/>
                        <a:t> per order w Discount</a:t>
                      </a:r>
                      <a:endParaRPr lang="en-US" sz="1600" dirty="0"/>
                    </a:p>
                  </a:txBody>
                  <a:tcPr/>
                </a:tc>
                <a:tc>
                  <a:txBody>
                    <a:bodyPr/>
                    <a:lstStyle/>
                    <a:p>
                      <a:pPr algn="ctr"/>
                      <a:r>
                        <a:rPr lang="en-US" sz="1600" dirty="0" smtClean="0"/>
                        <a:t>Mean</a:t>
                      </a:r>
                      <a:r>
                        <a:rPr lang="en-US" sz="1600" baseline="0" dirty="0" smtClean="0"/>
                        <a:t> quantity per order w/o Discount</a:t>
                      </a:r>
                      <a:endParaRPr lang="en-US" sz="1600" dirty="0"/>
                    </a:p>
                  </a:txBody>
                  <a:tcPr/>
                </a:tc>
              </a:tr>
              <a:tr h="387805">
                <a:tc>
                  <a:txBody>
                    <a:bodyPr/>
                    <a:lstStyle/>
                    <a:p>
                      <a:pPr algn="ctr"/>
                      <a:r>
                        <a:rPr lang="en-US" sz="1600" dirty="0" smtClean="0"/>
                        <a:t>72.9</a:t>
                      </a:r>
                      <a:endParaRPr lang="en-US" sz="1600" dirty="0"/>
                    </a:p>
                  </a:txBody>
                  <a:tcPr/>
                </a:tc>
                <a:tc>
                  <a:txBody>
                    <a:bodyPr/>
                    <a:lstStyle/>
                    <a:p>
                      <a:pPr algn="ctr"/>
                      <a:r>
                        <a:rPr lang="en-US" sz="1600" dirty="0" smtClean="0"/>
                        <a:t>52.4</a:t>
                      </a:r>
                      <a:endParaRPr lang="en-US" sz="1600" dirty="0"/>
                    </a:p>
                  </a:txBody>
                  <a:tcPr/>
                </a:tc>
              </a:tr>
            </a:tbl>
          </a:graphicData>
        </a:graphic>
      </p:graphicFrame>
    </p:spTree>
    <p:extLst>
      <p:ext uri="{BB962C8B-B14F-4D97-AF65-F5344CB8AC3E}">
        <p14:creationId xmlns:p14="http://schemas.microsoft.com/office/powerpoint/2010/main" val="583080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r>
              <a:rPr lang="en-US" dirty="0" smtClean="0"/>
              <a:t>. </a:t>
            </a:r>
            <a:r>
              <a:rPr lang="en-US" sz="3200" dirty="0" smtClean="0"/>
              <a:t>Diary revenue is impacted by Discount; Higher discount level gives incentive to spend more on Beverage</a:t>
            </a:r>
            <a:endParaRPr lang="en-US" sz="3200" dirty="0"/>
          </a:p>
        </p:txBody>
      </p:sp>
      <p:sp>
        <p:nvSpPr>
          <p:cNvPr id="6" name="TextBox 5"/>
          <p:cNvSpPr txBox="1"/>
          <p:nvPr/>
        </p:nvSpPr>
        <p:spPr>
          <a:xfrm>
            <a:off x="3749040" y="786384"/>
            <a:ext cx="7717536" cy="369332"/>
          </a:xfrm>
          <a:prstGeom prst="rect">
            <a:avLst/>
          </a:prstGeom>
          <a:noFill/>
        </p:spPr>
        <p:txBody>
          <a:bodyPr wrap="square" rtlCol="0">
            <a:spAutoFit/>
          </a:bodyPr>
          <a:lstStyle/>
          <a:p>
            <a:r>
              <a:rPr lang="en-US" dirty="0" smtClean="0"/>
              <a:t> </a:t>
            </a:r>
            <a:endParaRPr lang="en-US" dirty="0"/>
          </a:p>
        </p:txBody>
      </p:sp>
      <p:sp>
        <p:nvSpPr>
          <p:cNvPr id="9" name="TextBox 8"/>
          <p:cNvSpPr txBox="1"/>
          <p:nvPr/>
        </p:nvSpPr>
        <p:spPr>
          <a:xfrm>
            <a:off x="3749040" y="623661"/>
            <a:ext cx="7461504" cy="2523768"/>
          </a:xfrm>
          <a:prstGeom prst="rect">
            <a:avLst/>
          </a:prstGeom>
          <a:noFill/>
        </p:spPr>
        <p:txBody>
          <a:bodyPr wrap="square" rtlCol="0">
            <a:spAutoFit/>
          </a:bodyPr>
          <a:lstStyle/>
          <a:p>
            <a:pPr marL="285750" indent="-285750">
              <a:buFontTx/>
              <a:buChar char="-"/>
            </a:pPr>
            <a:endParaRPr lang="en-US" sz="2000" dirty="0" smtClean="0"/>
          </a:p>
          <a:p>
            <a:pPr marL="285750" indent="-285750">
              <a:buFontTx/>
              <a:buChar char="-"/>
            </a:pPr>
            <a:r>
              <a:rPr lang="en-US" sz="2000" dirty="0" err="1" smtClean="0"/>
              <a:t>Northwind</a:t>
            </a:r>
            <a:r>
              <a:rPr lang="en-US" sz="2000" dirty="0" smtClean="0"/>
              <a:t> imports/exports 8 categories of products. Discount seems to only have significant impact on Diary category revenue </a:t>
            </a:r>
          </a:p>
          <a:p>
            <a:pPr marL="285750" indent="-285750">
              <a:buFontTx/>
              <a:buChar char="-"/>
            </a:pPr>
            <a:r>
              <a:rPr lang="en-US" sz="2000" dirty="0" smtClean="0"/>
              <a:t>Consumers spend more on </a:t>
            </a:r>
            <a:r>
              <a:rPr lang="en-US" sz="2000" b="1" dirty="0" smtClean="0"/>
              <a:t>Diary</a:t>
            </a:r>
            <a:r>
              <a:rPr lang="en-US" sz="2000" dirty="0" smtClean="0"/>
              <a:t> products when Discount is present vs No Discount. However, the effect size is small</a:t>
            </a:r>
            <a:endParaRPr lang="en-US" dirty="0" smtClean="0"/>
          </a:p>
          <a:p>
            <a:pPr marL="285750" indent="-285750">
              <a:buFontTx/>
              <a:buChar char="-"/>
            </a:pPr>
            <a:r>
              <a:rPr lang="en-US" sz="2000" dirty="0" smtClean="0"/>
              <a:t>Consumers spend more on Beverage category when there is a Discount above 5%</a:t>
            </a:r>
          </a:p>
          <a:p>
            <a:pPr marL="285750" indent="-285750">
              <a:buFontTx/>
              <a:buChar char="-"/>
            </a:pP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1106247334"/>
              </p:ext>
            </p:extLst>
          </p:nvPr>
        </p:nvGraphicFramePr>
        <p:xfrm>
          <a:off x="4045926" y="4363736"/>
          <a:ext cx="7123764" cy="1463040"/>
        </p:xfrm>
        <a:graphic>
          <a:graphicData uri="http://schemas.openxmlformats.org/drawingml/2006/table">
            <a:tbl>
              <a:tblPr firstRow="1" bandRow="1">
                <a:tableStyleId>{5C22544A-7EE6-4342-B048-85BDC9FD1C3A}</a:tableStyleId>
              </a:tblPr>
              <a:tblGrid>
                <a:gridCol w="2374588"/>
                <a:gridCol w="2374588"/>
                <a:gridCol w="2374588"/>
              </a:tblGrid>
              <a:tr h="292790">
                <a:tc>
                  <a:txBody>
                    <a:bodyPr/>
                    <a:lstStyle/>
                    <a:p>
                      <a:r>
                        <a:rPr lang="en-US" dirty="0" smtClean="0"/>
                        <a:t>Discount Level 1 </a:t>
                      </a:r>
                      <a:endParaRPr lang="en-US" dirty="0"/>
                    </a:p>
                  </a:txBody>
                  <a:tcPr/>
                </a:tc>
                <a:tc>
                  <a:txBody>
                    <a:bodyPr/>
                    <a:lstStyle/>
                    <a:p>
                      <a:r>
                        <a:rPr lang="en-US" dirty="0" smtClean="0"/>
                        <a:t>Discount</a:t>
                      </a:r>
                      <a:r>
                        <a:rPr lang="en-US" baseline="0" dirty="0" smtClean="0"/>
                        <a:t> Level 2</a:t>
                      </a:r>
                      <a:endParaRPr lang="en-US" dirty="0"/>
                    </a:p>
                  </a:txBody>
                  <a:tcPr/>
                </a:tc>
                <a:tc>
                  <a:txBody>
                    <a:bodyPr/>
                    <a:lstStyle/>
                    <a:p>
                      <a:r>
                        <a:rPr lang="en-US" dirty="0" smtClean="0"/>
                        <a:t>Mean Difference </a:t>
                      </a:r>
                      <a:endParaRPr lang="en-US" dirty="0"/>
                    </a:p>
                  </a:txBody>
                  <a:tcPr/>
                </a:tc>
              </a:tr>
              <a:tr h="292790">
                <a:tc>
                  <a:txBody>
                    <a:bodyPr/>
                    <a:lstStyle/>
                    <a:p>
                      <a:r>
                        <a:rPr lang="en-US" dirty="0" smtClean="0"/>
                        <a:t>25%</a:t>
                      </a:r>
                      <a:r>
                        <a:rPr lang="en-US" baseline="0" dirty="0" smtClean="0"/>
                        <a:t> Off</a:t>
                      </a:r>
                      <a:endParaRPr lang="en-US" dirty="0"/>
                    </a:p>
                  </a:txBody>
                  <a:tcPr/>
                </a:tc>
                <a:tc>
                  <a:txBody>
                    <a:bodyPr/>
                    <a:lstStyle/>
                    <a:p>
                      <a:r>
                        <a:rPr lang="en-US" dirty="0" smtClean="0"/>
                        <a:t>5% Off</a:t>
                      </a:r>
                      <a:endParaRPr lang="en-US" dirty="0"/>
                    </a:p>
                  </a:txBody>
                  <a:tcPr/>
                </a:tc>
                <a:tc>
                  <a:txBody>
                    <a:bodyPr/>
                    <a:lstStyle/>
                    <a:p>
                      <a:r>
                        <a:rPr lang="en-US" dirty="0" smtClean="0"/>
                        <a:t>1183</a:t>
                      </a:r>
                      <a:endParaRPr lang="en-US" dirty="0"/>
                    </a:p>
                  </a:txBody>
                  <a:tcPr/>
                </a:tc>
              </a:tr>
              <a:tr h="292790">
                <a:tc>
                  <a:txBody>
                    <a:bodyPr/>
                    <a:lstStyle/>
                    <a:p>
                      <a:r>
                        <a:rPr lang="en-US" dirty="0" smtClean="0"/>
                        <a:t>10% Off</a:t>
                      </a:r>
                      <a:endParaRPr lang="en-US" dirty="0"/>
                    </a:p>
                  </a:txBody>
                  <a:tcPr/>
                </a:tc>
                <a:tc>
                  <a:txBody>
                    <a:bodyPr/>
                    <a:lstStyle/>
                    <a:p>
                      <a:r>
                        <a:rPr lang="en-US" dirty="0" smtClean="0"/>
                        <a:t>5% Off</a:t>
                      </a:r>
                      <a:endParaRPr lang="en-US" dirty="0"/>
                    </a:p>
                  </a:txBody>
                  <a:tcPr/>
                </a:tc>
                <a:tc>
                  <a:txBody>
                    <a:bodyPr/>
                    <a:lstStyle/>
                    <a:p>
                      <a:r>
                        <a:rPr lang="en-US" dirty="0" smtClean="0"/>
                        <a:t>1154</a:t>
                      </a:r>
                      <a:endParaRPr lang="en-US" dirty="0"/>
                    </a:p>
                  </a:txBody>
                  <a:tcPr/>
                </a:tc>
              </a:tr>
              <a:tr h="292790">
                <a:tc>
                  <a:txBody>
                    <a:bodyPr/>
                    <a:lstStyle/>
                    <a:p>
                      <a:r>
                        <a:rPr lang="en-US" dirty="0" smtClean="0"/>
                        <a:t>15%</a:t>
                      </a:r>
                      <a:r>
                        <a:rPr lang="en-US" baseline="0" dirty="0" smtClean="0"/>
                        <a:t> Off</a:t>
                      </a:r>
                      <a:endParaRPr lang="en-US" dirty="0"/>
                    </a:p>
                  </a:txBody>
                  <a:tcPr/>
                </a:tc>
                <a:tc>
                  <a:txBody>
                    <a:bodyPr/>
                    <a:lstStyle/>
                    <a:p>
                      <a:r>
                        <a:rPr lang="en-US" dirty="0" smtClean="0"/>
                        <a:t>5% Off</a:t>
                      </a:r>
                      <a:endParaRPr lang="en-US" dirty="0"/>
                    </a:p>
                  </a:txBody>
                  <a:tcPr/>
                </a:tc>
                <a:tc>
                  <a:txBody>
                    <a:bodyPr/>
                    <a:lstStyle/>
                    <a:p>
                      <a:r>
                        <a:rPr lang="en-US" dirty="0" smtClean="0"/>
                        <a:t>1317</a:t>
                      </a:r>
                      <a:endParaRPr lang="en-US" dirty="0"/>
                    </a:p>
                  </a:txBody>
                  <a:tcPr/>
                </a:tc>
              </a:tr>
            </a:tbl>
          </a:graphicData>
        </a:graphic>
      </p:graphicFrame>
      <p:sp>
        <p:nvSpPr>
          <p:cNvPr id="11" name="TextBox 10"/>
          <p:cNvSpPr txBox="1"/>
          <p:nvPr/>
        </p:nvSpPr>
        <p:spPr>
          <a:xfrm>
            <a:off x="6385203" y="3773953"/>
            <a:ext cx="3240506" cy="369332"/>
          </a:xfrm>
          <a:prstGeom prst="rect">
            <a:avLst/>
          </a:prstGeom>
          <a:noFill/>
        </p:spPr>
        <p:txBody>
          <a:bodyPr wrap="square" rtlCol="0">
            <a:spAutoFit/>
          </a:bodyPr>
          <a:lstStyle/>
          <a:p>
            <a:r>
              <a:rPr lang="en-US" dirty="0" smtClean="0"/>
              <a:t>Beverage Category</a:t>
            </a:r>
            <a:endParaRPr lang="en-US" dirty="0"/>
          </a:p>
        </p:txBody>
      </p:sp>
    </p:spTree>
    <p:extLst>
      <p:ext uri="{BB962C8B-B14F-4D97-AF65-F5344CB8AC3E}">
        <p14:creationId xmlns:p14="http://schemas.microsoft.com/office/powerpoint/2010/main" val="860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Western Europe and Northern America are the strongest markets</a:t>
            </a:r>
            <a:endParaRPr lang="en-US" dirty="0"/>
          </a:p>
        </p:txBody>
      </p:sp>
      <p:pic>
        <p:nvPicPr>
          <p:cNvPr id="4" name="Content Placeholder 3"/>
          <p:cNvPicPr>
            <a:picLocks noGrp="1" noChangeAspect="1"/>
          </p:cNvPicPr>
          <p:nvPr>
            <p:ph idx="1"/>
          </p:nvPr>
        </p:nvPicPr>
        <p:blipFill rotWithShape="1">
          <a:blip r:embed="rId2"/>
          <a:srcRect t="-755" b="32914"/>
          <a:stretch/>
        </p:blipFill>
        <p:spPr>
          <a:xfrm>
            <a:off x="3624585" y="1537854"/>
            <a:ext cx="8174514" cy="4674814"/>
          </a:xfrm>
          <a:prstGeom prst="rect">
            <a:avLst/>
          </a:prstGeom>
        </p:spPr>
      </p:pic>
      <p:sp>
        <p:nvSpPr>
          <p:cNvPr id="5" name="TextBox 4"/>
          <p:cNvSpPr txBox="1"/>
          <p:nvPr/>
        </p:nvSpPr>
        <p:spPr>
          <a:xfrm>
            <a:off x="3749040" y="623661"/>
            <a:ext cx="7461504" cy="677108"/>
          </a:xfrm>
          <a:prstGeom prst="rect">
            <a:avLst/>
          </a:prstGeom>
          <a:noFill/>
        </p:spPr>
        <p:txBody>
          <a:bodyPr wrap="square" rtlCol="0">
            <a:spAutoFit/>
          </a:bodyPr>
          <a:lstStyle/>
          <a:p>
            <a:pPr marL="285750" indent="-285750">
              <a:buFontTx/>
              <a:buChar char="-"/>
            </a:pPr>
            <a:endParaRPr lang="en-US" sz="2000" dirty="0" smtClean="0"/>
          </a:p>
          <a:p>
            <a:pPr marL="285750" indent="-285750">
              <a:buFontTx/>
              <a:buChar char="-"/>
            </a:pPr>
            <a:endParaRPr lang="en-US" dirty="0"/>
          </a:p>
        </p:txBody>
      </p:sp>
      <p:sp>
        <p:nvSpPr>
          <p:cNvPr id="8" name="TextBox 7"/>
          <p:cNvSpPr txBox="1"/>
          <p:nvPr/>
        </p:nvSpPr>
        <p:spPr>
          <a:xfrm>
            <a:off x="3574473" y="775855"/>
            <a:ext cx="8035636" cy="923330"/>
          </a:xfrm>
          <a:prstGeom prst="rect">
            <a:avLst/>
          </a:prstGeom>
          <a:noFill/>
        </p:spPr>
        <p:txBody>
          <a:bodyPr wrap="square" rtlCol="0">
            <a:spAutoFit/>
          </a:bodyPr>
          <a:lstStyle/>
          <a:p>
            <a:r>
              <a:rPr lang="en-US" dirty="0" err="1" smtClean="0"/>
              <a:t>Northwind’s</a:t>
            </a:r>
            <a:r>
              <a:rPr lang="en-US" dirty="0" smtClean="0"/>
              <a:t> customers spread out in 9 geological regions in Americas and Europe. Western Europe has the largest Total Order Revenue, while North America has the highest Average Order Revenue. </a:t>
            </a:r>
            <a:endParaRPr lang="en-US" dirty="0"/>
          </a:p>
        </p:txBody>
      </p:sp>
    </p:spTree>
    <p:extLst>
      <p:ext uri="{BB962C8B-B14F-4D97-AF65-F5344CB8AC3E}">
        <p14:creationId xmlns:p14="http://schemas.microsoft.com/office/powerpoint/2010/main" val="35508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Allocate resources accordingly to improve the performance of each group</a:t>
            </a:r>
            <a:endParaRPr lang="en-US" dirty="0"/>
          </a:p>
        </p:txBody>
      </p:sp>
      <p:pic>
        <p:nvPicPr>
          <p:cNvPr id="5" name="Content Placeholder 4"/>
          <p:cNvPicPr>
            <a:picLocks noGrp="1" noChangeAspect="1"/>
          </p:cNvPicPr>
          <p:nvPr>
            <p:ph idx="1"/>
          </p:nvPr>
        </p:nvPicPr>
        <p:blipFill>
          <a:blip r:embed="rId3"/>
          <a:stretch>
            <a:fillRect/>
          </a:stretch>
        </p:blipFill>
        <p:spPr>
          <a:xfrm>
            <a:off x="4326468" y="3590682"/>
            <a:ext cx="6202987" cy="2848152"/>
          </a:xfrm>
          <a:prstGeom prst="rect">
            <a:avLst/>
          </a:prstGeom>
        </p:spPr>
      </p:pic>
      <p:sp>
        <p:nvSpPr>
          <p:cNvPr id="4" name="TextBox 3"/>
          <p:cNvSpPr txBox="1"/>
          <p:nvPr/>
        </p:nvSpPr>
        <p:spPr>
          <a:xfrm>
            <a:off x="3869268" y="864108"/>
            <a:ext cx="8035636" cy="2862322"/>
          </a:xfrm>
          <a:prstGeom prst="rect">
            <a:avLst/>
          </a:prstGeom>
          <a:noFill/>
        </p:spPr>
        <p:txBody>
          <a:bodyPr wrap="square" rtlCol="0">
            <a:spAutoFit/>
          </a:bodyPr>
          <a:lstStyle/>
          <a:p>
            <a:r>
              <a:rPr lang="en-US" dirty="0" smtClean="0"/>
              <a:t>We grouped 9 regions into 5 larger regions and the analysis shows they can be classified into 3 groups. There is no significant difference within a group, however, there is significant difference across groups. </a:t>
            </a:r>
            <a:r>
              <a:rPr lang="en-US" dirty="0" smtClean="0">
                <a:solidFill>
                  <a:schemeClr val="accent1">
                    <a:lumMod val="75000"/>
                  </a:schemeClr>
                </a:solidFill>
              </a:rPr>
              <a:t>Group A</a:t>
            </a:r>
            <a:r>
              <a:rPr lang="en-US" dirty="0" smtClean="0"/>
              <a:t> &gt; </a:t>
            </a:r>
            <a:r>
              <a:rPr lang="en-US" dirty="0" smtClean="0">
                <a:solidFill>
                  <a:schemeClr val="accent2">
                    <a:lumMod val="75000"/>
                  </a:schemeClr>
                </a:solidFill>
              </a:rPr>
              <a:t>Group B</a:t>
            </a:r>
            <a:r>
              <a:rPr lang="en-US" dirty="0" smtClean="0"/>
              <a:t> &gt; </a:t>
            </a:r>
            <a:r>
              <a:rPr lang="en-US" dirty="0">
                <a:solidFill>
                  <a:schemeClr val="accent3">
                    <a:lumMod val="75000"/>
                  </a:schemeClr>
                </a:solidFill>
              </a:rPr>
              <a:t>Group C</a:t>
            </a:r>
          </a:p>
          <a:p>
            <a:endParaRPr lang="en-US" dirty="0" smtClean="0"/>
          </a:p>
          <a:p>
            <a:pPr marL="285750" indent="-285750">
              <a:buFontTx/>
              <a:buChar char="-"/>
            </a:pPr>
            <a:r>
              <a:rPr lang="en-US" dirty="0" smtClean="0"/>
              <a:t>British Isles &amp; Scandinavia (</a:t>
            </a:r>
            <a:r>
              <a:rPr lang="en-US" dirty="0" smtClean="0">
                <a:solidFill>
                  <a:schemeClr val="accent2">
                    <a:lumMod val="75000"/>
                  </a:schemeClr>
                </a:solidFill>
              </a:rPr>
              <a:t>Group B</a:t>
            </a:r>
            <a:r>
              <a:rPr lang="en-US" dirty="0" smtClean="0"/>
              <a:t>)</a:t>
            </a:r>
          </a:p>
          <a:p>
            <a:pPr marL="285750" indent="-285750">
              <a:buFontTx/>
              <a:buChar char="-"/>
            </a:pPr>
            <a:r>
              <a:rPr lang="en-US" dirty="0"/>
              <a:t>Northern &amp; Southern </a:t>
            </a:r>
            <a:r>
              <a:rPr lang="en-US" dirty="0" smtClean="0"/>
              <a:t>Europe (</a:t>
            </a:r>
            <a:r>
              <a:rPr lang="en-US" dirty="0" smtClean="0">
                <a:solidFill>
                  <a:schemeClr val="accent3">
                    <a:lumMod val="75000"/>
                  </a:schemeClr>
                </a:solidFill>
              </a:rPr>
              <a:t>Group C</a:t>
            </a:r>
            <a:r>
              <a:rPr lang="en-US" dirty="0" smtClean="0"/>
              <a:t>)</a:t>
            </a:r>
          </a:p>
          <a:p>
            <a:pPr marL="285750" indent="-285750">
              <a:buFontTx/>
              <a:buChar char="-"/>
            </a:pPr>
            <a:r>
              <a:rPr lang="en-US" dirty="0" smtClean="0"/>
              <a:t>Western &amp; Eastern Europe (</a:t>
            </a:r>
            <a:r>
              <a:rPr lang="en-US" dirty="0" smtClean="0">
                <a:solidFill>
                  <a:schemeClr val="accent1">
                    <a:lumMod val="75000"/>
                  </a:schemeClr>
                </a:solidFill>
              </a:rPr>
              <a:t>Group A</a:t>
            </a:r>
            <a:r>
              <a:rPr lang="en-US" dirty="0" smtClean="0"/>
              <a:t>)</a:t>
            </a:r>
          </a:p>
          <a:p>
            <a:pPr marL="285750" indent="-285750">
              <a:buFontTx/>
              <a:buChar char="-"/>
            </a:pPr>
            <a:r>
              <a:rPr lang="en-US" dirty="0" smtClean="0"/>
              <a:t>Northern America (</a:t>
            </a:r>
            <a:r>
              <a:rPr lang="en-US" dirty="0" smtClean="0">
                <a:solidFill>
                  <a:schemeClr val="accent1">
                    <a:lumMod val="75000"/>
                  </a:schemeClr>
                </a:solidFill>
              </a:rPr>
              <a:t>Group A</a:t>
            </a:r>
            <a:r>
              <a:rPr lang="en-US" dirty="0" smtClean="0"/>
              <a:t>)</a:t>
            </a:r>
            <a:endParaRPr lang="en-US" dirty="0"/>
          </a:p>
          <a:p>
            <a:pPr marL="285750" indent="-285750">
              <a:buFontTx/>
              <a:buChar char="-"/>
            </a:pPr>
            <a:r>
              <a:rPr lang="en-US" dirty="0" smtClean="0"/>
              <a:t>Central and South America (</a:t>
            </a:r>
            <a:r>
              <a:rPr lang="en-US" dirty="0" smtClean="0">
                <a:solidFill>
                  <a:schemeClr val="accent3">
                    <a:lumMod val="75000"/>
                  </a:schemeClr>
                </a:solidFill>
              </a:rPr>
              <a:t>Group C</a:t>
            </a:r>
            <a:r>
              <a:rPr lang="en-US" dirty="0" smtClean="0"/>
              <a:t>)</a:t>
            </a:r>
          </a:p>
          <a:p>
            <a:pPr marL="285750" indent="-285750">
              <a:buFontTx/>
              <a:buChar char="-"/>
            </a:pPr>
            <a:endParaRPr lang="en-US" dirty="0"/>
          </a:p>
        </p:txBody>
      </p:sp>
    </p:spTree>
    <p:extLst>
      <p:ext uri="{BB962C8B-B14F-4D97-AF65-F5344CB8AC3E}">
        <p14:creationId xmlns:p14="http://schemas.microsoft.com/office/powerpoint/2010/main" val="19320026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Seasonality does not </a:t>
            </a:r>
            <a:r>
              <a:rPr lang="en-US" smtClean="0"/>
              <a:t>impact category performance</a:t>
            </a:r>
            <a:endParaRPr lang="en-US" dirty="0"/>
          </a:p>
        </p:txBody>
      </p:sp>
      <p:sp>
        <p:nvSpPr>
          <p:cNvPr id="8" name="TextBox 7"/>
          <p:cNvSpPr txBox="1"/>
          <p:nvPr/>
        </p:nvSpPr>
        <p:spPr>
          <a:xfrm>
            <a:off x="3767137" y="5725020"/>
            <a:ext cx="8036936" cy="307777"/>
          </a:xfrm>
          <a:prstGeom prst="rect">
            <a:avLst/>
          </a:prstGeom>
          <a:noFill/>
        </p:spPr>
        <p:txBody>
          <a:bodyPr wrap="square" rtlCol="0">
            <a:spAutoFit/>
          </a:bodyPr>
          <a:lstStyle/>
          <a:p>
            <a:r>
              <a:rPr lang="en-US" sz="1400" dirty="0" smtClean="0"/>
              <a:t>*Summer months: July </a:t>
            </a:r>
            <a:r>
              <a:rPr lang="en-US" sz="1400" smtClean="0"/>
              <a:t>&amp; August, Winter </a:t>
            </a:r>
            <a:r>
              <a:rPr lang="en-US" sz="1400" dirty="0" smtClean="0"/>
              <a:t>months: December &amp; January</a:t>
            </a:r>
            <a:endParaRPr lang="en-US" sz="1400" dirty="0"/>
          </a:p>
        </p:txBody>
      </p:sp>
      <p:sp>
        <p:nvSpPr>
          <p:cNvPr id="9" name="TextBox 8"/>
          <p:cNvSpPr txBox="1"/>
          <p:nvPr/>
        </p:nvSpPr>
        <p:spPr>
          <a:xfrm>
            <a:off x="3767137" y="3187949"/>
            <a:ext cx="7952509" cy="646331"/>
          </a:xfrm>
          <a:prstGeom prst="rect">
            <a:avLst/>
          </a:prstGeom>
          <a:noFill/>
        </p:spPr>
        <p:txBody>
          <a:bodyPr wrap="square" rtlCol="0">
            <a:spAutoFit/>
          </a:bodyPr>
          <a:lstStyle/>
          <a:p>
            <a:r>
              <a:rPr lang="en-US" dirty="0" smtClean="0"/>
              <a:t>There is no significant difference in average order revenue in different seasons. Seasonality seems to have no significant impact on AOR of any category. </a:t>
            </a:r>
            <a:endParaRPr lang="en-US" dirty="0"/>
          </a:p>
        </p:txBody>
      </p:sp>
    </p:spTree>
    <p:extLst>
      <p:ext uri="{BB962C8B-B14F-4D97-AF65-F5344CB8AC3E}">
        <p14:creationId xmlns:p14="http://schemas.microsoft.com/office/powerpoint/2010/main" val="1851463350"/>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Frame</Template>
  <TotalTime>491</TotalTime>
  <Words>890</Words>
  <Application>Microsoft Macintosh PowerPoint</Application>
  <PresentationFormat>Widescreen</PresentationFormat>
  <Paragraphs>82</Paragraphs>
  <Slides>10</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Calibri</vt:lpstr>
      <vt:lpstr>Corbel</vt:lpstr>
      <vt:lpstr>Wingdings 2</vt:lpstr>
      <vt:lpstr>Frame</vt:lpstr>
      <vt:lpstr>Hypothesis Tests and Northwind Business Performance</vt:lpstr>
      <vt:lpstr>Agenda</vt:lpstr>
      <vt:lpstr>Objective</vt:lpstr>
      <vt:lpstr>Methodology Review</vt:lpstr>
      <vt:lpstr>1. Discount can be used as sales volume driver</vt:lpstr>
      <vt:lpstr>2. Diary revenue is impacted by Discount; Higher discount level gives incentive to spend more on Beverage</vt:lpstr>
      <vt:lpstr>3. Western Europe and Northern America are the strongest markets</vt:lpstr>
      <vt:lpstr>3. Allocate resources accordingly to improve the performance of each group</vt:lpstr>
      <vt:lpstr>4. Seasonality does not impact category performance</vt:lpstr>
      <vt:lpstr>Summary and Next Steps</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Performance Review</dc:title>
  <dc:creator>Microsoft Office User</dc:creator>
  <cp:lastModifiedBy>Microsoft Office User</cp:lastModifiedBy>
  <cp:revision>20</cp:revision>
  <dcterms:created xsi:type="dcterms:W3CDTF">2019-12-13T16:41:21Z</dcterms:created>
  <dcterms:modified xsi:type="dcterms:W3CDTF">2019-12-16T02:59:14Z</dcterms:modified>
</cp:coreProperties>
</file>

<file path=docProps/thumbnail.jpeg>
</file>